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</p:sldMasterIdLst>
  <p:notesMasterIdLst>
    <p:notesMasterId r:id="rId17"/>
  </p:notesMasterIdLst>
  <p:sldIdLst>
    <p:sldId id="394" r:id="rId2"/>
    <p:sldId id="395" r:id="rId3"/>
    <p:sldId id="396" r:id="rId4"/>
    <p:sldId id="397" r:id="rId5"/>
    <p:sldId id="398" r:id="rId6"/>
    <p:sldId id="399" r:id="rId7"/>
    <p:sldId id="400" r:id="rId8"/>
    <p:sldId id="401" r:id="rId9"/>
    <p:sldId id="407" r:id="rId10"/>
    <p:sldId id="402" r:id="rId11"/>
    <p:sldId id="403" r:id="rId12"/>
    <p:sldId id="405" r:id="rId13"/>
    <p:sldId id="404" r:id="rId14"/>
    <p:sldId id="408" r:id="rId15"/>
    <p:sldId id="409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66"/>
    <a:srgbClr val="FF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89779" autoAdjust="0"/>
  </p:normalViewPr>
  <p:slideViewPr>
    <p:cSldViewPr>
      <p:cViewPr varScale="1">
        <p:scale>
          <a:sx n="102" d="100"/>
          <a:sy n="102" d="100"/>
        </p:scale>
        <p:origin x="1254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46EC39C-39F6-4DD1-9BCC-527882CF9522}" type="datetimeFigureOut">
              <a:rPr lang="zh-TW" altLang="en-US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236DDA1-4DD6-4E92-9997-46DA5EB96C2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187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" altLang="zh-TW" b="0" i="0">
                <a:effectLst/>
                <a:latin typeface="DM Sans" pitchFamily="2" charset="0"/>
              </a:rPr>
              <a:t>pound sign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7446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http://maxubuntu.blogspot.com/2010/02/makefile.html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165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9798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04C98C-5AA9-4D41-8FC5-0935557DB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55FE54F-1DDE-0247-82A3-99A1EFAA5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0841FF-AA1C-AE41-93F0-B59F8B31C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7BB550-C5EB-467C-B16B-9F3E3F6CE445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11AC93-BFF7-0745-9CCC-304E5AA4C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7EF615-D195-5541-9169-D93C18A0F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13151C-7403-4748-9F6F-DB5592FFDC9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38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6612FB-7C21-D54C-B3E5-F593ED6E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6403419-5584-6848-8C10-EF7C02C3F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D0EB67-8B61-F147-AB8F-CA2C4ABE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26738D-37F6-437F-84B4-8E47BB8949F7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5216FC-367A-4549-978E-C785DD5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1E447D-426A-0840-BD7E-E65C9593C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D57DC0-F81F-45E5-93A0-ABB84E8B4842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25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8E37A12-57C4-9043-8A2A-64CA15E9D4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7693B6F-4090-8948-8DBE-8FA58CECF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4D962F-AFE0-F746-B288-D0049E92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0FADD6-04A5-46D0-9D31-2E16960559F3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815F14-1EB0-FC43-83D5-7A9986EF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6E2C71-02DE-9E48-8720-68660B930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790EF2-80DE-4341-BE4A-2E108358BC3C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70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035F7F-3E56-CA48-8D2E-A71EF9CA6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89B329-A90E-F24E-8102-64579F833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72F7B5-FE4B-C44C-B855-8BB08314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EA276C-E1BA-7046-847D-AC971E751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00360B-56B9-7E4A-AD67-E20B401B7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484094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3F2BB2-FCF2-6C40-BBFE-F71232BC4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88E660-5D43-0848-9A50-C17480E9B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56C1C44-F4E5-7F48-9A60-816B93BF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C80CC1-F9D1-F84D-829A-0FFC523A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4A6FF1-4EBF-2843-92E5-063DEDC9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83528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41EEC0-4BAD-6948-811C-AB3CD965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490590-D01D-8441-8E8D-3A194E3B0A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DCBD2C-96EA-034F-A1D9-21AEC7A1D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232FAA-5A3A-4D48-AADB-38C7CB08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5AE3CE-A608-5545-B064-7573A6EA9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3DD2450-B25E-1A49-BD63-E707BD390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96879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DB9E41-D8CB-B440-96B4-6099D3BF2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C6ED9F6-F415-D144-B1C1-B31140C1C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6550660-D5B1-B54A-92D0-5452C7AE0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B162CA4-F529-F048-89DC-A96E96852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782A6E7-263D-064B-8AF3-CB39561367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1E98664-636A-7C45-8AF0-62C72EC1E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3EF7C32-47CC-BF44-80A0-E01EAC49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A47C490-A75C-6F45-B2B8-A71B9925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216320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81EB94-9370-4640-854C-A2899A88A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0545E06-B5C5-1944-A549-B8A0C8A75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C92B19-C2F4-42F3-B2D6-B1A5DB3CA94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DBFAC99-D481-1843-8131-E354EC716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095EFF4-E20F-124B-8146-CB94C8F6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43EEB7-36CA-4E29-B24C-0D105044CEB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53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534A4DD-EA79-C740-9DD4-2B7AB7878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8CD9F49-CE9C-40E8-84B4-5E8E49DAC691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D76BEA4-0EEF-DD42-81BE-48755A132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F3515A-138C-5541-BB1D-AAF195999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2A2D3-635D-479E-907F-B6AC56AEFA06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1716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41ADC8-33AE-3B48-9E24-09FEE02E6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2A529E-037D-9045-AF9C-A3666F90B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BB8300-5701-2F40-BC07-B9981C1B5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53FA24-F6ED-2246-88BE-DA554AE1F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9F24285-385B-1F44-9545-9361EE045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5F3625-5717-A144-A5F0-E21FBF06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122284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8ECC8E-E166-1847-9CF3-5C4C1D79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C91A5E-2C8F-8749-88CE-F06880D65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56C754-58BE-0849-8E00-B9010670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7DB9D10-0DAA-0E44-B47E-39F1F9E75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D41F6E-9EA9-4C44-BCEB-FD5242338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EA5457-2845-0846-8614-720B3F38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002831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89FBE63-A45A-7947-AC33-F4380FEE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956782-C580-504B-94C3-70A86587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5E8B6B-995C-0348-A227-6B5E71DC4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9B80DE-F62B-CD40-8EE8-8B97E38DB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E844214-9132-1047-B695-BEDF4B428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265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400" b="0" dirty="0"/>
              <a:t>Topic 5: Preprocessor</a:t>
            </a:r>
            <a:endParaRPr lang="zh-TW" altLang="en-US" dirty="0"/>
          </a:p>
        </p:txBody>
      </p:sp>
      <p:sp>
        <p:nvSpPr>
          <p:cNvPr id="6" name="副標題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482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Special compiler keywords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911424" y="1830315"/>
            <a:ext cx="10801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endParaRPr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#pragma message(“Compiling”)  </a:t>
            </a:r>
            <a:r>
              <a:rPr lang="en-US" altLang="zh-TW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//not support in new </a:t>
            </a:r>
            <a:r>
              <a:rPr lang="en-US" altLang="zh-TW" b="1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b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version</a:t>
            </a:r>
            <a:endParaRPr lang="en-US" altLang="zh-TW" b="1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main(void)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("Compiling %s, line: %d, on %s, at %s, STDC=%d \n",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         __FILE__, __LINE__, __DATE__, __TIME__, __STDC__);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              </a:t>
            </a:r>
            <a:r>
              <a:rPr lang="en-US" altLang="zh-TW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//__STDC__ : check if ANSI C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return 0;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6672064" y="4847385"/>
            <a:ext cx="3888432" cy="16312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#if __STDC__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extern int 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a1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(int);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#else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extern int 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a1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);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#endif</a:t>
            </a:r>
            <a:r>
              <a:rPr lang="zh-TW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endParaRPr lang="zh-TW" altLang="zh-TW" sz="44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982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Makefile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altLang="zh-TW" sz="1800" dirty="0"/>
              <a:t>CC = </a:t>
            </a:r>
            <a:r>
              <a:rPr lang="en-US" altLang="zh-TW" sz="1800" dirty="0" err="1"/>
              <a:t>gcc</a:t>
            </a: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OBJ = </a:t>
            </a:r>
            <a:r>
              <a:rPr lang="en-US" altLang="zh-TW" sz="1800" dirty="0" err="1"/>
              <a:t>main.o</a:t>
            </a:r>
            <a:r>
              <a:rPr lang="en-US" altLang="zh-TW" sz="1800" dirty="0"/>
              <a:t> </a:t>
            </a:r>
            <a:r>
              <a:rPr lang="en-US" altLang="zh-TW" sz="1800" dirty="0" err="1"/>
              <a:t>change.o</a:t>
            </a:r>
            <a:endParaRPr lang="en-US" altLang="zh-TW" sz="1800" dirty="0"/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EXE = run</a:t>
            </a:r>
          </a:p>
          <a:p>
            <a:pPr>
              <a:buNone/>
            </a:pPr>
            <a:r>
              <a:rPr lang="en-US" altLang="zh-TW" sz="1800" dirty="0"/>
              <a:t>all: $(EXE)</a:t>
            </a:r>
          </a:p>
          <a:p>
            <a:pPr>
              <a:buNone/>
            </a:pPr>
            <a:r>
              <a:rPr lang="en-US" altLang="zh-TW" sz="1800" dirty="0"/>
              <a:t>.</a:t>
            </a:r>
            <a:r>
              <a:rPr lang="en-US" altLang="zh-TW" sz="1800" dirty="0" err="1"/>
              <a:t>c.o</a:t>
            </a:r>
            <a:r>
              <a:rPr lang="en-US" altLang="zh-TW" sz="1800" dirty="0"/>
              <a:t>: ; $(CC) -c $*.c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$(EXE): $(OBJ)</a:t>
            </a:r>
          </a:p>
          <a:p>
            <a:pPr>
              <a:buNone/>
            </a:pPr>
            <a:r>
              <a:rPr lang="en-US" altLang="zh-TW" sz="1800" dirty="0"/>
              <a:t>        $(CC) -o $@ $(OBJ)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clean:</a:t>
            </a:r>
          </a:p>
          <a:p>
            <a:pPr>
              <a:buNone/>
            </a:pPr>
            <a:r>
              <a:rPr lang="en-US" altLang="zh-TW" sz="1800" dirty="0"/>
              <a:t>        </a:t>
            </a:r>
            <a:r>
              <a:rPr lang="en-US" altLang="zh-TW" sz="1800" dirty="0" err="1"/>
              <a:t>rm</a:t>
            </a:r>
            <a:r>
              <a:rPr lang="en-US" altLang="zh-TW" sz="1800" dirty="0"/>
              <a:t> -</a:t>
            </a:r>
            <a:r>
              <a:rPr lang="en-US" altLang="zh-TW" sz="1800" dirty="0" err="1"/>
              <a:t>rf</a:t>
            </a:r>
            <a:r>
              <a:rPr lang="en-US" altLang="zh-TW" sz="1800" dirty="0"/>
              <a:t> $(EXE) *.o *.d core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endParaRPr lang="zh-TW" altLang="en-US" sz="1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5303912" y="3717032"/>
            <a:ext cx="48245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$@ means include the parameter</a:t>
            </a:r>
            <a:r>
              <a:rPr lang="zh-TW" altLang="en-US" dirty="0"/>
              <a:t> </a:t>
            </a:r>
            <a:r>
              <a:rPr lang="en-US" altLang="zh-TW" dirty="0"/>
              <a:t>$(EXE)</a:t>
            </a:r>
          </a:p>
        </p:txBody>
      </p:sp>
      <p:sp>
        <p:nvSpPr>
          <p:cNvPr id="6" name="矩形 5"/>
          <p:cNvSpPr/>
          <p:nvPr/>
        </p:nvSpPr>
        <p:spPr>
          <a:xfrm>
            <a:off x="5303913" y="3068960"/>
            <a:ext cx="2827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ym typeface="Wingdings" pitchFamily="2" charset="2"/>
              </a:rPr>
              <a:t> build all</a:t>
            </a:r>
            <a:r>
              <a:rPr lang="zh-TW" altLang="en-US" dirty="0">
                <a:sym typeface="Wingdings" pitchFamily="2" charset="2"/>
              </a:rPr>
              <a:t> </a:t>
            </a:r>
            <a:r>
              <a:rPr lang="en-US" altLang="zh-TW" dirty="0">
                <a:sym typeface="Wingdings" pitchFamily="2" charset="2"/>
              </a:rPr>
              <a:t>.c files to be</a:t>
            </a:r>
            <a:r>
              <a:rPr lang="zh-TW" altLang="en-US" dirty="0">
                <a:sym typeface="Wingdings" pitchFamily="2" charset="2"/>
              </a:rPr>
              <a:t> </a:t>
            </a:r>
            <a:r>
              <a:rPr lang="en-US" altLang="zh-TW" dirty="0">
                <a:sym typeface="Wingdings" pitchFamily="2" charset="2"/>
              </a:rPr>
              <a:t>.o files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5330200" y="4077072"/>
            <a:ext cx="37444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You should use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“TAB” to indent</a:t>
            </a:r>
          </a:p>
        </p:txBody>
      </p:sp>
    </p:spTree>
    <p:extLst>
      <p:ext uri="{BB962C8B-B14F-4D97-AF65-F5344CB8AC3E}">
        <p14:creationId xmlns:p14="http://schemas.microsoft.com/office/powerpoint/2010/main" val="2733461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W9-on site assignment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Divide your assignment last week to </a:t>
            </a:r>
            <a:r>
              <a:rPr lang="en-US" altLang="zh-TW"/>
              <a:t>be five </a:t>
            </a:r>
            <a:r>
              <a:rPr lang="en-US" altLang="zh-TW" dirty="0"/>
              <a:t>files</a:t>
            </a:r>
            <a:r>
              <a:rPr lang="zh-TW" altLang="en-US" dirty="0"/>
              <a:t> </a:t>
            </a:r>
            <a:r>
              <a:rPr lang="en-US" altLang="zh-TW" dirty="0" err="1"/>
              <a:t>main.c</a:t>
            </a:r>
            <a:r>
              <a:rPr lang="en-US" altLang="zh-TW" dirty="0"/>
              <a:t>, </a:t>
            </a:r>
            <a:r>
              <a:rPr lang="en-US" altLang="zh-TW" dirty="0" err="1"/>
              <a:t>ui.c</a:t>
            </a:r>
            <a:r>
              <a:rPr lang="en-US" altLang="zh-TW" dirty="0"/>
              <a:t>, </a:t>
            </a:r>
            <a:r>
              <a:rPr lang="en-US" altLang="zh-TW" dirty="0" err="1"/>
              <a:t>ui.h</a:t>
            </a:r>
            <a:r>
              <a:rPr lang="en-US" altLang="zh-TW" dirty="0"/>
              <a:t>, </a:t>
            </a:r>
            <a:r>
              <a:rPr lang="en-US" altLang="zh-TW" dirty="0" err="1"/>
              <a:t>list.c</a:t>
            </a:r>
            <a:r>
              <a:rPr lang="en-US" altLang="zh-TW" dirty="0"/>
              <a:t>, </a:t>
            </a:r>
            <a:r>
              <a:rPr lang="en-US" altLang="zh-TW" dirty="0" err="1"/>
              <a:t>list.h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00FF"/>
                </a:solidFill>
              </a:rPr>
              <a:t>you should have your own </a:t>
            </a:r>
            <a:r>
              <a:rPr lang="en-US" altLang="zh-TW" dirty="0" err="1">
                <a:solidFill>
                  <a:srgbClr val="0000FF"/>
                </a:solidFill>
              </a:rPr>
              <a:t>makefile</a:t>
            </a:r>
            <a:endParaRPr lang="en-US" altLang="zh-TW" dirty="0">
              <a:solidFill>
                <a:srgbClr val="0000FF"/>
              </a:solidFill>
            </a:endParaRPr>
          </a:p>
          <a:p>
            <a:pPr lvl="1"/>
            <a:r>
              <a:rPr lang="en-US" altLang="zh-TW" dirty="0" err="1"/>
              <a:t>ui.c</a:t>
            </a:r>
            <a:r>
              <a:rPr lang="en-US" altLang="zh-TW" dirty="0"/>
              <a:t> </a:t>
            </a:r>
            <a:r>
              <a:rPr lang="en-US" altLang="zh-TW" dirty="0">
                <a:sym typeface="Wingdings" pitchFamily="2" charset="2"/>
              </a:rPr>
              <a:t> include those functions about user interface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/>
              <a:t>list.c</a:t>
            </a:r>
            <a:r>
              <a:rPr lang="en-US" altLang="zh-TW" dirty="0"/>
              <a:t> </a:t>
            </a:r>
            <a:r>
              <a:rPr lang="en-US" altLang="zh-TW" dirty="0">
                <a:sym typeface="Wingdings" pitchFamily="2" charset="2"/>
              </a:rPr>
              <a:t>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includes list operations</a:t>
            </a:r>
          </a:p>
          <a:p>
            <a:pPr lvl="1"/>
            <a:endParaRPr lang="en-US" altLang="zh-TW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FD6BE32-AAD6-A846-BE31-C4065C671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264" y="2996952"/>
            <a:ext cx="1985764" cy="239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40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A3F1850-0A1B-D144-B9A5-93080802B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main.c</a:t>
            </a:r>
            <a:endParaRPr kumimoji="1"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4305ABA9-94F6-AB40-A582-B9EBF952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0C2640C-35BA-6B42-9FAF-2A1442F27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537" y="1600994"/>
            <a:ext cx="46609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63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67D80E-73CB-8E4F-8A4E-B6A04988C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ui.h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211128-3CD3-5B40-8A46-FF5484374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1A58C0E-DCAC-204D-9FC6-3A0C161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FE2576-193B-7343-9F85-72C60DF121F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9736" y="839676"/>
            <a:ext cx="5078200" cy="517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72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5F8744-684C-884F-A0E0-76D1B35CA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list.h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6AD9FB-6727-A447-9E2C-8FFFDFC94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7A204CA-64C4-4846-86A8-D2D4E3C60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D786F1-A0B3-3B46-9116-918C12ABF3E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2498" y="0"/>
            <a:ext cx="464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1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Ask the</a:t>
            </a:r>
            <a:r>
              <a:rPr lang="zh-TW" altLang="en-US" sz="2400" dirty="0"/>
              <a:t> </a:t>
            </a:r>
            <a:r>
              <a:rPr lang="en-US" altLang="zh-TW" sz="2400" dirty="0"/>
              <a:t>compiler to perform some works in advance</a:t>
            </a:r>
          </a:p>
          <a:p>
            <a:endParaRPr lang="en-US" altLang="zh-TW" sz="2400" dirty="0"/>
          </a:p>
          <a:p>
            <a:r>
              <a:rPr lang="en-US" altLang="zh-TW" sz="2400" dirty="0"/>
              <a:t>Common preprocessor</a:t>
            </a:r>
          </a:p>
          <a:p>
            <a:pPr lvl="1"/>
            <a:r>
              <a:rPr lang="en-US" altLang="zh-TW" sz="2000" dirty="0"/>
              <a:t>#define </a:t>
            </a:r>
          </a:p>
          <a:p>
            <a:pPr lvl="1"/>
            <a:r>
              <a:rPr lang="en-US" altLang="zh-TW" sz="2000" dirty="0"/>
              <a:t>#include </a:t>
            </a:r>
          </a:p>
          <a:p>
            <a:pPr lvl="1"/>
            <a:r>
              <a:rPr lang="en-US" altLang="zh-TW" sz="2000" dirty="0"/>
              <a:t>#</a:t>
            </a:r>
            <a:r>
              <a:rPr lang="en-US" altLang="zh-TW" sz="2000" dirty="0" err="1"/>
              <a:t>ifdef</a:t>
            </a:r>
            <a:r>
              <a:rPr lang="en-US" altLang="zh-TW" sz="2000" dirty="0"/>
              <a:t> #</a:t>
            </a:r>
            <a:r>
              <a:rPr lang="en-US" altLang="zh-TW" sz="2000" dirty="0" err="1"/>
              <a:t>ifndef</a:t>
            </a:r>
            <a:r>
              <a:rPr lang="en-US" altLang="zh-TW" sz="2000" dirty="0"/>
              <a:t> #if #else #</a:t>
            </a:r>
            <a:r>
              <a:rPr lang="en-US" altLang="zh-TW" sz="2000" dirty="0" err="1"/>
              <a:t>elif</a:t>
            </a:r>
            <a:r>
              <a:rPr lang="en-US" altLang="zh-TW" sz="2000" dirty="0"/>
              <a:t> #</a:t>
            </a:r>
            <a:r>
              <a:rPr lang="en-US" altLang="zh-TW" sz="2000" dirty="0" err="1"/>
              <a:t>endif</a:t>
            </a:r>
            <a:endParaRPr lang="en-US" altLang="zh-TW" sz="2000" dirty="0"/>
          </a:p>
          <a:p>
            <a:pPr lvl="2"/>
            <a:r>
              <a:rPr lang="en-US" altLang="zh-TW" sz="1800" dirty="0"/>
              <a:t>The usage</a:t>
            </a:r>
          </a:p>
          <a:p>
            <a:pPr lvl="3">
              <a:buNone/>
            </a:pPr>
            <a:r>
              <a:rPr lang="en-US" altLang="zh-TW" dirty="0"/>
              <a:t>#</a:t>
            </a:r>
            <a:r>
              <a:rPr lang="en-US" altLang="zh-TW" dirty="0" err="1"/>
              <a:t>ifdef</a:t>
            </a:r>
            <a:r>
              <a:rPr lang="en-US" altLang="zh-TW" dirty="0"/>
              <a:t> DEBUG_INFO</a:t>
            </a:r>
          </a:p>
          <a:p>
            <a:pPr lvl="3">
              <a:buNone/>
            </a:pPr>
            <a:r>
              <a:rPr lang="en-US" altLang="zh-TW" dirty="0" err="1"/>
              <a:t>printf</a:t>
            </a:r>
            <a:r>
              <a:rPr lang="en-US" altLang="zh-TW" dirty="0"/>
              <a:t>(“debug: %d \n”, x);</a:t>
            </a:r>
          </a:p>
          <a:p>
            <a:pPr lvl="3">
              <a:buNone/>
            </a:pPr>
            <a:r>
              <a:rPr lang="en-US" altLang="zh-TW" dirty="0"/>
              <a:t>#endif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6760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800" dirty="0">
                <a:sym typeface="Wingdings" pitchFamily="2" charset="2"/>
              </a:rPr>
              <a:t>#ifdef (DEBUG_INFO)  </a:t>
            </a:r>
            <a:r>
              <a:rPr lang="en-US" altLang="zh-TW" sz="2800" dirty="0">
                <a:solidFill>
                  <a:srgbClr val="0000FF"/>
                </a:solidFill>
                <a:sym typeface="Wingdings" pitchFamily="2" charset="2"/>
              </a:rPr>
              <a:t>equals to </a:t>
            </a:r>
            <a:r>
              <a:rPr lang="zh-TW" altLang="en-US" sz="2800" dirty="0">
                <a:sym typeface="Wingdings" pitchFamily="2" charset="2"/>
              </a:rPr>
              <a:t> </a:t>
            </a:r>
            <a:r>
              <a:rPr lang="en-US" altLang="zh-TW" sz="2800" dirty="0"/>
              <a:t>#if defined (DEBUG_INFO)</a:t>
            </a:r>
          </a:p>
          <a:p>
            <a:pPr lvl="1"/>
            <a:endParaRPr lang="en-US" altLang="zh-TW" sz="2000" dirty="0">
              <a:solidFill>
                <a:srgbClr val="0000FF"/>
              </a:solidFill>
            </a:endParaRPr>
          </a:p>
          <a:p>
            <a:pPr lvl="1"/>
            <a:r>
              <a:rPr lang="en-US" altLang="zh-TW" sz="2000" dirty="0">
                <a:solidFill>
                  <a:srgbClr val="0000FF"/>
                </a:solidFill>
              </a:rPr>
              <a:t>The usage of</a:t>
            </a:r>
            <a:r>
              <a:rPr lang="zh-TW" altLang="en-US" sz="2000" dirty="0">
                <a:solidFill>
                  <a:srgbClr val="0000FF"/>
                </a:solidFill>
              </a:rPr>
              <a:t> </a:t>
            </a:r>
            <a:r>
              <a:rPr lang="en-US" altLang="zh-TW" sz="2000" dirty="0">
                <a:solidFill>
                  <a:srgbClr val="FF0000"/>
                </a:solidFill>
              </a:rPr>
              <a:t>#if defined </a:t>
            </a:r>
            <a:r>
              <a:rPr lang="en-US" altLang="zh-TW" sz="2000" dirty="0">
                <a:solidFill>
                  <a:srgbClr val="0000FF"/>
                </a:solidFill>
              </a:rPr>
              <a:t>is more complicated</a:t>
            </a:r>
          </a:p>
          <a:p>
            <a:pPr lvl="1"/>
            <a:r>
              <a:rPr lang="en-US" altLang="zh-TW" sz="2000" dirty="0"/>
              <a:t>Example</a:t>
            </a:r>
          </a:p>
          <a:p>
            <a:pPr lvl="2"/>
            <a:r>
              <a:rPr lang="en-US" altLang="zh-TW" sz="1800" dirty="0"/>
              <a:t>#if !defined DEBUG_INFO</a:t>
            </a:r>
          </a:p>
          <a:p>
            <a:pPr lvl="2">
              <a:buNone/>
            </a:pPr>
            <a:r>
              <a:rPr lang="en-US" altLang="zh-TW" sz="1800" dirty="0"/>
              <a:t>    </a:t>
            </a:r>
            <a:r>
              <a:rPr lang="en-US" altLang="zh-TW" sz="1800" dirty="0">
                <a:solidFill>
                  <a:srgbClr val="0000FF"/>
                </a:solidFill>
              </a:rPr>
              <a:t>(If not defining DEBUG_INFO, the process goes)</a:t>
            </a:r>
          </a:p>
          <a:p>
            <a:pPr lvl="2"/>
            <a:r>
              <a:rPr lang="en-US" altLang="zh-TW" sz="1800" dirty="0"/>
              <a:t>#if defined DEBUG_INFO || !defined VERBOSE_INFO </a:t>
            </a:r>
          </a:p>
          <a:p>
            <a:pPr lvl="2">
              <a:buNone/>
            </a:pPr>
            <a:r>
              <a:rPr lang="en-US" altLang="zh-TW" sz="1800" dirty="0"/>
              <a:t>    </a:t>
            </a:r>
            <a:r>
              <a:rPr lang="en-US" altLang="zh-TW" sz="1800" dirty="0">
                <a:solidFill>
                  <a:srgbClr val="0000FF"/>
                </a:solidFill>
              </a:rPr>
              <a:t>(Both two condition should satisfy)</a:t>
            </a:r>
          </a:p>
          <a:p>
            <a:pPr lvl="2"/>
            <a:r>
              <a:rPr lang="en-US" altLang="zh-TW" sz="1800" dirty="0"/>
              <a:t>#if 0  </a:t>
            </a:r>
            <a:r>
              <a:rPr lang="en-US" altLang="zh-TW" sz="1800" dirty="0">
                <a:solidFill>
                  <a:srgbClr val="0000FF"/>
                </a:solidFill>
              </a:rPr>
              <a:t>(mark a whole segment)</a:t>
            </a:r>
          </a:p>
          <a:p>
            <a:pPr lvl="2"/>
            <a:r>
              <a:rPr lang="en-US" altLang="zh-TW" sz="1800" dirty="0"/>
              <a:t>#if VERBOSE_INFO &gt; 2 </a:t>
            </a:r>
          </a:p>
          <a:p>
            <a:pPr lvl="2"/>
            <a:r>
              <a:rPr lang="en-US" altLang="zh-TW" sz="1800" dirty="0"/>
              <a:t>#if chip == INTEL</a:t>
            </a:r>
          </a:p>
          <a:p>
            <a:pPr lvl="2"/>
            <a:endParaRPr lang="en-US" altLang="zh-TW" sz="1800" dirty="0"/>
          </a:p>
          <a:p>
            <a:r>
              <a:rPr lang="en-US" altLang="zh-TW" sz="2400" dirty="0"/>
              <a:t>Define the compile flag during compiler time </a:t>
            </a:r>
            <a:r>
              <a:rPr lang="en-US" altLang="zh-TW" sz="2400" dirty="0">
                <a:sym typeface="Wingdings" pitchFamily="2" charset="2"/>
              </a:rPr>
              <a:t> </a:t>
            </a:r>
            <a:r>
              <a:rPr lang="en-US" altLang="zh-TW" sz="2400" dirty="0" err="1"/>
              <a:t>gcc</a:t>
            </a: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0000FF"/>
                </a:solidFill>
              </a:rPr>
              <a:t>–D</a:t>
            </a:r>
            <a:r>
              <a:rPr lang="en-US" altLang="zh-TW" sz="2400" dirty="0"/>
              <a:t>DEBUG_INFO</a:t>
            </a: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0016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95400" y="1268760"/>
            <a:ext cx="6336704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main(void) 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ifdef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Linux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("LINUX\n");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defined (Windows)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("Microsoft Windows\n");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defined(OS)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("OS=%s", OS);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#else 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("Unknown\n");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zh-TW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888088" y="2564904"/>
            <a:ext cx="471703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Unknown</a:t>
            </a: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altLang="zh-TW" sz="2000" b="1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Windows</a:t>
            </a:r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Microsoft Windows</a:t>
            </a: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</a:t>
            </a:r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OS=\"Sun\" 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OS=Sun</a:t>
            </a:r>
            <a:endParaRPr lang="zh-TW" alt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56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690687"/>
            <a:ext cx="10226352" cy="4802187"/>
          </a:xfrm>
        </p:spPr>
        <p:txBody>
          <a:bodyPr>
            <a:normAutofit lnSpcReduction="10000"/>
          </a:bodyPr>
          <a:lstStyle/>
          <a:p>
            <a:r>
              <a:rPr lang="en-US" altLang="zh-TW" sz="2400" dirty="0"/>
              <a:t>In a large-scale C project, the header file .h  contains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_GLOBE_H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#define _GLOBE_H</a:t>
            </a:r>
          </a:p>
          <a:p>
            <a:pPr>
              <a:buNone/>
            </a:pPr>
            <a:endParaRPr lang="en-US" altLang="zh-TW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typedef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… 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… … 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… …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/*GLOBE_H*/</a:t>
            </a:r>
          </a:p>
          <a:p>
            <a:pPr>
              <a:buNone/>
            </a:pPr>
            <a:r>
              <a:rPr lang="en-US" altLang="zh-TW" sz="2400" dirty="0">
                <a:solidFill>
                  <a:srgbClr val="0000FF"/>
                </a:solidFill>
              </a:rPr>
              <a:t>   </a:t>
            </a:r>
          </a:p>
          <a:p>
            <a:pPr>
              <a:buNone/>
            </a:pPr>
            <a:r>
              <a:rPr lang="en-US" altLang="zh-TW" sz="2400" dirty="0">
                <a:solidFill>
                  <a:srgbClr val="0000FF"/>
                </a:solidFill>
              </a:rPr>
              <a:t>   Assume that both a1.c and a2.c include this header file. When a1.c was compiled earlier, this preprocessor can avoid duplicate declaration.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885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If you find </a:t>
            </a:r>
            <a:r>
              <a:rPr lang="en-US" altLang="zh-TW" dirty="0">
                <a:solidFill>
                  <a:srgbClr val="0000FF"/>
                </a:solidFill>
              </a:rPr>
              <a:t>multiple definition of </a:t>
            </a:r>
            <a:r>
              <a:rPr lang="en-US" altLang="zh-TW" dirty="0" err="1">
                <a:solidFill>
                  <a:srgbClr val="0000FF"/>
                </a:solidFill>
              </a:rPr>
              <a:t>xxxxx</a:t>
            </a:r>
            <a:r>
              <a:rPr lang="en-US" altLang="zh-TW" dirty="0">
                <a:solidFill>
                  <a:srgbClr val="0000FF"/>
                </a:solidFill>
              </a:rPr>
              <a:t> </a:t>
            </a:r>
            <a:r>
              <a:rPr lang="en-US" altLang="zh-TW" dirty="0"/>
              <a:t> when</a:t>
            </a:r>
            <a:r>
              <a:rPr lang="en-US" altLang="zh-TW" dirty="0">
                <a:solidFill>
                  <a:srgbClr val="0000FF"/>
                </a:solidFill>
              </a:rPr>
              <a:t> </a:t>
            </a:r>
            <a:r>
              <a:rPr lang="en-US" altLang="zh-TW" dirty="0"/>
              <a:t>building your project</a:t>
            </a:r>
            <a:endParaRPr lang="en-US" altLang="zh-TW" dirty="0">
              <a:solidFill>
                <a:srgbClr val="0000FF"/>
              </a:solidFill>
            </a:endParaRPr>
          </a:p>
          <a:p>
            <a:pPr lvl="1"/>
            <a:r>
              <a:rPr lang="en-US" altLang="zh-TW" dirty="0"/>
              <a:t>Check if you add the</a:t>
            </a:r>
            <a:r>
              <a:rPr lang="zh-TW" altLang="en-US" dirty="0"/>
              <a:t> </a:t>
            </a:r>
            <a:r>
              <a:rPr lang="en-US" altLang="zh-TW" dirty="0"/>
              <a:t>#</a:t>
            </a:r>
            <a:r>
              <a:rPr lang="en-US" altLang="zh-TW" dirty="0" err="1"/>
              <a:t>ifndef</a:t>
            </a:r>
            <a:r>
              <a:rPr lang="en-US" altLang="zh-TW" dirty="0"/>
              <a:t> …..</a:t>
            </a:r>
          </a:p>
          <a:p>
            <a:pPr lvl="1"/>
            <a:r>
              <a:rPr lang="en-US" altLang="zh-TW" dirty="0"/>
              <a:t>Check the compilation unit </a:t>
            </a:r>
          </a:p>
          <a:p>
            <a:pPr lvl="2"/>
            <a:r>
              <a:rPr lang="en-US" altLang="zh-TW" dirty="0"/>
              <a:t>Two object file</a:t>
            </a:r>
            <a:r>
              <a:rPr lang="zh-TW" altLang="en-US" dirty="0"/>
              <a:t> </a:t>
            </a:r>
            <a:r>
              <a:rPr lang="en-US" altLang="zh-TW" dirty="0"/>
              <a:t>.o include common objects</a:t>
            </a:r>
          </a:p>
          <a:p>
            <a:pPr lvl="2"/>
            <a:r>
              <a:rPr lang="en-US" altLang="zh-TW" dirty="0">
                <a:sym typeface="Wingdings" pitchFamily="2" charset="2"/>
              </a:rPr>
              <a:t> solution: (1) Use the </a:t>
            </a:r>
            <a:r>
              <a:rPr lang="en-US" altLang="zh-TW" dirty="0">
                <a:solidFill>
                  <a:srgbClr val="FF0000"/>
                </a:solidFill>
                <a:sym typeface="Wingdings" pitchFamily="2" charset="2"/>
              </a:rPr>
              <a:t>extern</a:t>
            </a:r>
            <a:r>
              <a:rPr lang="en-US" altLang="zh-TW" dirty="0">
                <a:sym typeface="Wingdings" pitchFamily="2" charset="2"/>
              </a:rPr>
              <a:t> keyword in the header .h file</a:t>
            </a:r>
          </a:p>
          <a:p>
            <a:pPr lvl="2">
              <a:buNone/>
            </a:pPr>
            <a:r>
              <a:rPr lang="en-US" altLang="zh-TW" dirty="0">
                <a:sym typeface="Wingdings" pitchFamily="2" charset="2"/>
              </a:rPr>
              <a:t>                          (2) Declare the main body in a C file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7A40CF3-568C-908A-9FF9-C47B6B21F9DC}"/>
              </a:ext>
            </a:extLst>
          </p:cNvPr>
          <p:cNvSpPr txBox="1"/>
          <p:nvPr/>
        </p:nvSpPr>
        <p:spPr>
          <a:xfrm>
            <a:off x="851121" y="4653136"/>
            <a:ext cx="950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www.unix.com</a:t>
            </a:r>
            <a:r>
              <a:rPr kumimoji="1" lang="en" altLang="zh-TW" dirty="0"/>
              <a:t>/programming/219335-c-program-multiple-definition-error-during-linking-time.html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0695942-E59C-7333-60B0-69947A1A0AD0}"/>
              </a:ext>
            </a:extLst>
          </p:cNvPr>
          <p:cNvSpPr txBox="1"/>
          <p:nvPr/>
        </p:nvSpPr>
        <p:spPr>
          <a:xfrm>
            <a:off x="853644" y="5530632"/>
            <a:ext cx="9505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dirty="0"/>
              <a:t>The new GCC (at least mine) seems to handle this kind of simple error directly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8400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#pragma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67408" y="1772816"/>
            <a:ext cx="9453736" cy="4824536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zh-TW" sz="2400" dirty="0"/>
              <a:t>The keywords for compiler </a:t>
            </a:r>
            <a:r>
              <a:rPr lang="en-US" altLang="zh-TW" sz="2400" dirty="0">
                <a:sym typeface="Wingdings" pitchFamily="2" charset="2"/>
              </a:rPr>
              <a:t> configure the compiler for</a:t>
            </a:r>
            <a:r>
              <a:rPr lang="en-US" altLang="zh-TW" sz="2400" dirty="0"/>
              <a:t> cross platform</a:t>
            </a:r>
          </a:p>
          <a:p>
            <a:r>
              <a:rPr lang="en-US" altLang="zh-TW" sz="2400" dirty="0"/>
              <a:t>Example</a:t>
            </a:r>
          </a:p>
          <a:p>
            <a:pPr>
              <a:buNone/>
            </a:pPr>
            <a:r>
              <a:rPr lang="en-US" altLang="zh-TW" sz="2000" dirty="0"/>
              <a:t>	#pragma </a:t>
            </a:r>
            <a:r>
              <a:rPr lang="en-US" altLang="zh-TW" sz="2000" dirty="0" err="1"/>
              <a:t>asm</a:t>
            </a:r>
            <a:r>
              <a:rPr lang="en-US" altLang="zh-TW" sz="2000" dirty="0"/>
              <a:t>: The following parts are assembly language (Microsoft C)</a:t>
            </a:r>
          </a:p>
          <a:p>
            <a:pPr>
              <a:buNone/>
            </a:pPr>
            <a:r>
              <a:rPr lang="en-US" altLang="zh-TW" sz="2000" dirty="0"/>
              <a:t>	#pragma small: Small memory mode</a:t>
            </a:r>
            <a:r>
              <a:rPr lang="zh-TW" altLang="en-US" sz="2000" dirty="0"/>
              <a:t> </a:t>
            </a:r>
            <a:r>
              <a:rPr lang="en-US" altLang="zh-TW" sz="2000" dirty="0"/>
              <a:t>(Microsoft C)</a:t>
            </a:r>
          </a:p>
          <a:p>
            <a:pPr>
              <a:buNone/>
            </a:pPr>
            <a:r>
              <a:rPr lang="en-US" altLang="zh-TW" sz="2000" dirty="0"/>
              <a:t>	#pragma code: Put read only data in ROM to save RAM (Keil C)</a:t>
            </a:r>
          </a:p>
          <a:p>
            <a:endParaRPr lang="en-US" altLang="zh-TW" sz="2400" dirty="0"/>
          </a:p>
          <a:p>
            <a:r>
              <a:rPr lang="en-US" altLang="zh-TW" sz="2400" dirty="0"/>
              <a:t>Can be use as message</a:t>
            </a:r>
          </a:p>
          <a:p>
            <a:pPr>
              <a:buNone/>
            </a:pPr>
            <a:r>
              <a:rPr lang="en-US" altLang="zh-TW" sz="2000" dirty="0"/>
              <a:t>	#</a:t>
            </a:r>
            <a:r>
              <a:rPr lang="en-US" altLang="zh-TW" sz="2000" dirty="0" err="1"/>
              <a:t>ifdef</a:t>
            </a:r>
            <a:r>
              <a:rPr lang="en-US" altLang="zh-TW" sz="2000" dirty="0"/>
              <a:t> _X86 </a:t>
            </a:r>
            <a:br>
              <a:rPr lang="en-US" altLang="zh-TW" sz="2000" dirty="0"/>
            </a:br>
            <a:r>
              <a:rPr lang="en-US" altLang="zh-TW" sz="2000" dirty="0"/>
              <a:t>#</a:t>
            </a:r>
            <a:r>
              <a:rPr lang="en-US" altLang="zh-TW" sz="2000" dirty="0" err="1"/>
              <a:t>pragma</a:t>
            </a:r>
            <a:r>
              <a:rPr lang="en-US" altLang="zh-TW" sz="2000" dirty="0"/>
              <a:t> message(“_X86 macro activated!”) </a:t>
            </a:r>
            <a:br>
              <a:rPr lang="en-US" altLang="zh-TW" sz="2000" dirty="0"/>
            </a:br>
            <a:r>
              <a:rPr lang="en-US" altLang="zh-TW" sz="2000" dirty="0"/>
              <a:t>#</a:t>
            </a:r>
            <a:r>
              <a:rPr lang="en-US" altLang="zh-TW" sz="2000" dirty="0" err="1"/>
              <a:t>endif</a:t>
            </a:r>
            <a:r>
              <a:rPr lang="en-US" altLang="zh-TW" sz="2400" dirty="0"/>
              <a:t> </a:t>
            </a:r>
            <a:endParaRPr lang="en-US" altLang="zh-TW" dirty="0"/>
          </a:p>
          <a:p>
            <a:pPr>
              <a:buNone/>
            </a:pPr>
            <a:endParaRPr lang="en-US" altLang="zh-TW" sz="2000" b="1" dirty="0"/>
          </a:p>
          <a:p>
            <a:pPr>
              <a:buNone/>
            </a:pPr>
            <a:r>
              <a:rPr lang="en-US" altLang="zh-TW" sz="2000" b="1" dirty="0"/>
              <a:t>Reference: http://topalan.pixnet.net/blog/post/22334686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4937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inline</a:t>
            </a:r>
            <a:r>
              <a:rPr lang="zh-TW" altLang="en-US" dirty="0"/>
              <a:t> </a:t>
            </a:r>
            <a:r>
              <a:rPr lang="en-US" altLang="zh-TW" dirty="0"/>
              <a:t>(can taken as macro)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Ask the compiler to set a function as an “inline function”</a:t>
            </a:r>
          </a:p>
          <a:p>
            <a:r>
              <a:rPr lang="en-US" altLang="zh-TW" dirty="0"/>
              <a:t>Ex: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inline void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set_bit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(Int8 *target, Int8 bit)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{ ……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>
              <a:buNone/>
            </a:pPr>
            <a:r>
              <a:rPr lang="en-US" altLang="zh-TW" sz="2400" dirty="0"/>
              <a:t>    If the</a:t>
            </a:r>
            <a:r>
              <a:rPr lang="zh-TW" altLang="en-US" sz="2400" dirty="0"/>
              <a:t> </a:t>
            </a:r>
            <a:r>
              <a:rPr lang="en-US" altLang="zh-TW" sz="2400" dirty="0"/>
              <a:t>compiler accepts your demand, the above function can be taken as</a:t>
            </a:r>
          </a:p>
          <a:p>
            <a:pPr>
              <a:buNone/>
            </a:pPr>
            <a:r>
              <a:rPr lang="zh-TW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#define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set_bit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xxxx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zh-TW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2861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8F13029C-B64F-766D-A9F1-CB4CF3443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1434"/>
          <a:stretch/>
        </p:blipFill>
        <p:spPr>
          <a:xfrm>
            <a:off x="2279576" y="592910"/>
            <a:ext cx="7200800" cy="5171204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BD592D-0B46-E534-49E7-87146091B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E90A94B-80F3-5408-80B9-C6D6EEF0D1BE}"/>
              </a:ext>
            </a:extLst>
          </p:cNvPr>
          <p:cNvSpPr txBox="1"/>
          <p:nvPr/>
        </p:nvSpPr>
        <p:spPr>
          <a:xfrm>
            <a:off x="7459477" y="5703614"/>
            <a:ext cx="245294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Inline function</a:t>
            </a:r>
            <a:endParaRPr kumimoji="1" lang="zh-TW" altLang="en-US" sz="28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E65FB78-8C06-6CBB-581C-2D20AE4AC375}"/>
              </a:ext>
            </a:extLst>
          </p:cNvPr>
          <p:cNvSpPr txBox="1"/>
          <p:nvPr/>
        </p:nvSpPr>
        <p:spPr>
          <a:xfrm>
            <a:off x="8446241" y="5050878"/>
            <a:ext cx="2020899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sz="2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5D2F78C-2DA0-E281-B45C-76BC7E0FE967}"/>
              </a:ext>
            </a:extLst>
          </p:cNvPr>
          <p:cNvSpPr txBox="1"/>
          <p:nvPr/>
        </p:nvSpPr>
        <p:spPr>
          <a:xfrm>
            <a:off x="1991544" y="5703614"/>
            <a:ext cx="302667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General procedure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18455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74286</TotalTime>
  <Words>888</Words>
  <Application>Microsoft Office PowerPoint</Application>
  <PresentationFormat>寬螢幕</PresentationFormat>
  <Paragraphs>153</Paragraphs>
  <Slides>15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DM Sans</vt:lpstr>
      <vt:lpstr>Arial</vt:lpstr>
      <vt:lpstr>Calibri</vt:lpstr>
      <vt:lpstr>Calibri Light</vt:lpstr>
      <vt:lpstr>Consolas</vt:lpstr>
      <vt:lpstr>Office 佈景主題</vt:lpstr>
      <vt:lpstr>Topic 5: Preprocessor</vt:lpstr>
      <vt:lpstr>Preprocessor</vt:lpstr>
      <vt:lpstr>Preprocessor</vt:lpstr>
      <vt:lpstr>PowerPoint 簡報</vt:lpstr>
      <vt:lpstr>Preprocessor</vt:lpstr>
      <vt:lpstr>Preprocessor</vt:lpstr>
      <vt:lpstr>#pragma</vt:lpstr>
      <vt:lpstr>inline (can taken as macro)</vt:lpstr>
      <vt:lpstr>PowerPoint 簡報</vt:lpstr>
      <vt:lpstr>Special compiler keywords</vt:lpstr>
      <vt:lpstr>Makefile</vt:lpstr>
      <vt:lpstr>W9-on site assignment</vt:lpstr>
      <vt:lpstr>main.c</vt:lpstr>
      <vt:lpstr>ui.h</vt:lpstr>
      <vt:lpstr>list.h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BearTwo</dc:creator>
  <cp:lastModifiedBy>瑞揚 王</cp:lastModifiedBy>
  <cp:revision>1721</cp:revision>
  <dcterms:created xsi:type="dcterms:W3CDTF">2011-03-12T13:25:31Z</dcterms:created>
  <dcterms:modified xsi:type="dcterms:W3CDTF">2023-10-30T16:39:39Z</dcterms:modified>
</cp:coreProperties>
</file>